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1"/>
  </p:notesMasterIdLst>
  <p:sldIdLst>
    <p:sldId id="859" r:id="rId2"/>
    <p:sldId id="1238" r:id="rId3"/>
    <p:sldId id="1309" r:id="rId4"/>
    <p:sldId id="1240" r:id="rId5"/>
    <p:sldId id="1242" r:id="rId6"/>
    <p:sldId id="1246" r:id="rId7"/>
    <p:sldId id="1310" r:id="rId8"/>
    <p:sldId id="1311" r:id="rId9"/>
    <p:sldId id="1312" r:id="rId10"/>
    <p:sldId id="1313" r:id="rId11"/>
    <p:sldId id="1244" r:id="rId12"/>
    <p:sldId id="1314" r:id="rId13"/>
    <p:sldId id="1248" r:id="rId14"/>
    <p:sldId id="1247" r:id="rId15"/>
    <p:sldId id="1315" r:id="rId16"/>
    <p:sldId id="1260" r:id="rId17"/>
    <p:sldId id="1316" r:id="rId18"/>
    <p:sldId id="1317" r:id="rId19"/>
    <p:sldId id="1319" r:id="rId20"/>
    <p:sldId id="1320" r:id="rId21"/>
    <p:sldId id="1253" r:id="rId22"/>
    <p:sldId id="1321" r:id="rId23"/>
    <p:sldId id="1272" r:id="rId24"/>
    <p:sldId id="1322" r:id="rId25"/>
    <p:sldId id="1323" r:id="rId26"/>
    <p:sldId id="1273" r:id="rId27"/>
    <p:sldId id="1324" r:id="rId28"/>
    <p:sldId id="1325" r:id="rId29"/>
    <p:sldId id="1277" r:id="rId30"/>
    <p:sldId id="1326" r:id="rId31"/>
    <p:sldId id="1327" r:id="rId32"/>
    <p:sldId id="1279" r:id="rId33"/>
    <p:sldId id="1254" r:id="rId34"/>
    <p:sldId id="1281" r:id="rId35"/>
    <p:sldId id="1328" r:id="rId36"/>
    <p:sldId id="1282" r:id="rId37"/>
    <p:sldId id="1329" r:id="rId38"/>
    <p:sldId id="1337" r:id="rId39"/>
    <p:sldId id="1338" r:id="rId40"/>
    <p:sldId id="1330" r:id="rId41"/>
    <p:sldId id="1331" r:id="rId42"/>
    <p:sldId id="1332" r:id="rId43"/>
    <p:sldId id="1284" r:id="rId44"/>
    <p:sldId id="1333" r:id="rId45"/>
    <p:sldId id="1286" r:id="rId46"/>
    <p:sldId id="1334" r:id="rId47"/>
    <p:sldId id="1335" r:id="rId48"/>
    <p:sldId id="1336" r:id="rId49"/>
    <p:sldId id="1255" r:id="rId50"/>
    <p:sldId id="1288" r:id="rId51"/>
    <p:sldId id="1289" r:id="rId52"/>
    <p:sldId id="1295" r:id="rId53"/>
    <p:sldId id="1296" r:id="rId54"/>
    <p:sldId id="1297" r:id="rId55"/>
    <p:sldId id="1298" r:id="rId56"/>
    <p:sldId id="1299" r:id="rId57"/>
    <p:sldId id="1303" r:id="rId58"/>
    <p:sldId id="1304" r:id="rId59"/>
    <p:sldId id="1306" r:id="rId6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5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The world of science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东西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物品</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把</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塞进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或填进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使充满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使充斥</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填满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装满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令人印象深刻的物品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56083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coffee,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object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powdered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stuff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我想要点咖啡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如果你只有粉状的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我也不反对。</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grabbed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purse,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opened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stuffed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back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他抢过我的钱包</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打开并塞满钱</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然后还给了我。</a:t>
            </a:r>
            <a:endParaRPr lang="zh-CN" altLang="zh-CN" sz="1050" b="0" dirty="0">
              <a:solidFill>
                <a:srgbClr val="000000"/>
              </a:solidFill>
              <a:cs typeface="Times New Roman" panose="02020603050405020304" pitchFamily="18" charset="0"/>
            </a:endParaRPr>
          </a:p>
        </p:txBody>
      </p:sp>
      <p:sp>
        <p:nvSpPr>
          <p:cNvPr id="7" name="内容占位符 4"/>
          <p:cNvSpPr txBox="1">
            <a:spLocks/>
          </p:cNvSpPr>
          <p:nvPr/>
        </p:nvSpPr>
        <p:spPr bwMode="auto">
          <a:xfrm>
            <a:off x="360854" y="47690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装满</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chocolate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正餐前不要给孩子一个劲地吃巧克力。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4961131"/>
            <a:ext cx="879819" cy="298464"/>
          </a:xfrm>
          <a:prstGeom prst="rect">
            <a:avLst/>
          </a:prstGeom>
        </p:spPr>
      </p:pic>
    </p:spTree>
    <p:extLst>
      <p:ext uri="{BB962C8B-B14F-4D97-AF65-F5344CB8AC3E}">
        <p14:creationId xmlns:p14="http://schemas.microsoft.com/office/powerpoint/2010/main" val="4163686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渴望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欲望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渴望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期盼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incredible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invention.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但至关重要的是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我们拥有思考与创造的极度渴望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而这才是发明的真谛。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57143" y="3572832"/>
            <a:ext cx="9050431"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desire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attractive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universal.</a:t>
            </a:r>
            <a:r>
              <a:rPr lang="zh-CN" altLang="zh-CN" sz="2400" b="0" dirty="0">
                <a:solidFill>
                  <a:srgbClr val="000000"/>
                </a:solidFill>
                <a:ea typeface="楷体" panose="02010609060101010101" pitchFamily="49" charset="-122"/>
                <a:cs typeface="Times New Roman" panose="02020603050405020304" pitchFamily="18" charset="0"/>
              </a:rPr>
              <a:t>爱美之心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人皆有之。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84819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2126863"/>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desire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我非常渴望能够帮助和照顾他人。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bookshop</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我拥有一家书店</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想要扩大业务。</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318902"/>
            <a:ext cx="879819" cy="298464"/>
          </a:xfrm>
          <a:prstGeom prst="rect">
            <a:avLst/>
          </a:prstGeom>
        </p:spPr>
      </p:pic>
    </p:spTree>
    <p:extLst>
      <p:ext uri="{BB962C8B-B14F-4D97-AF65-F5344CB8AC3E}">
        <p14:creationId xmlns:p14="http://schemas.microsoft.com/office/powerpoint/2010/main" val="2119563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除此之外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另外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251784"/>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power.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由于计算机能力的增强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医学和环境科学也取得了重要进展。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042742"/>
            <a:ext cx="6471576" cy="425544"/>
          </a:xfrm>
          <a:prstGeom prst="rect">
            <a:avLst/>
          </a:prstGeom>
        </p:spPr>
      </p:pic>
      <p:sp>
        <p:nvSpPr>
          <p:cNvPr id="7" name="矩形 6"/>
          <p:cNvSpPr/>
          <p:nvPr/>
        </p:nvSpPr>
        <p:spPr>
          <a:xfrm>
            <a:off x="356303" y="4193028"/>
            <a:ext cx="11490399"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Part-time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offered.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addition,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students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word-processing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computing.</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开设了非全日制的英语班。另外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学生可以修读文字处理和计算机课程。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indent="1611313"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addition&amp;in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addition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相当于副词，通常放在句首，后面接完整的句子。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overseas.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这座花园拥有最丰富的本土植物的收藏。另外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它还拥有无数来自海外的花草树木。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addition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整个词组相当于一个介词，所以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的后面要接宾语。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overseas.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除了当地的植物之外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这座花园还拥有无数来自海外的花草树木。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94687"/>
            <a:ext cx="1653229" cy="385407"/>
          </a:xfrm>
          <a:prstGeom prst="rect">
            <a:avLst/>
          </a:prstGeom>
        </p:spPr>
      </p:pic>
    </p:spTree>
    <p:extLst>
      <p:ext uri="{BB962C8B-B14F-4D97-AF65-F5344CB8AC3E}">
        <p14:creationId xmlns:p14="http://schemas.microsoft.com/office/powerpoint/2010/main" val="3610511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他不仅给我提了一些忠告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而且还给了我一些钱。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foreign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除英语外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他还得学第二外语。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另外，当主语后跟有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addition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引出的介词短语时，谓语动词仍与其前的主语保持一致。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老师和他的学生们都对这本书感兴趣。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1668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方面</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说来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根据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按照</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角度看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用</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的思想方法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在环境方面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现在有可能创建一个智能步行屋。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064892"/>
            <a:ext cx="11485848" cy="1754326"/>
          </a:xfrm>
          <a:prstGeom prst="rect">
            <a:avLst/>
          </a:prstGeom>
        </p:spPr>
        <p:txBody>
          <a:bodyPr wrap="square">
            <a:spAutoFit/>
          </a:bodyPr>
          <a:lstStyle/>
          <a:p>
            <a:pPr algn="di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In</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terms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cost</a:t>
            </a:r>
            <a:r>
              <a:rPr lang="en-US" altLang="zh-CN" sz="2400" b="0" spc="-100" dirty="0">
                <a:solidFill>
                  <a:srgbClr val="000000"/>
                </a:solidFill>
                <a:ea typeface="楷体" panose="02010609060101010101" pitchFamily="49" charset="-122"/>
                <a:cs typeface="Times New Roman" panose="02020603050405020304" pitchFamily="18" charset="0"/>
              </a:rPr>
              <a:t>—</a:t>
            </a:r>
            <a:r>
              <a:rPr lang="en-US" altLang="zh-CN" sz="2400" b="0" spc="-100" dirty="0">
                <a:solidFill>
                  <a:srgbClr val="000000"/>
                </a:solidFill>
                <a:cs typeface="Times New Roman" panose="02020603050405020304" pitchFamily="18" charset="0"/>
              </a:rPr>
              <a:t>how</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much</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were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you</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thinking</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charging</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说到费用</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你们想要多少</a:t>
            </a:r>
            <a:r>
              <a:rPr lang="zh-CN" altLang="zh-CN" sz="2400" b="0" spc="-100" dirty="0">
                <a:solidFill>
                  <a:srgbClr val="000000"/>
                </a:solidFill>
                <a:cs typeface="Times New Roman" panose="02020603050405020304" pitchFamily="18" charset="0"/>
              </a:rPr>
              <a:t>？</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defined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terms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complete.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问题的难易度是以解决这个问题所花时间的长短而定的。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574638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4196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的其他表达：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for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respect of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far as sb/sth is concerned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21297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party,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关于聚会要用的食物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都在置办当中。</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respect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draw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conclusion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关于这个问题</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我们没有必要在此作结论。</a:t>
            </a:r>
            <a:endParaRPr lang="zh-CN" altLang="zh-CN" sz="1050" b="0" dirty="0">
              <a:solidFill>
                <a:srgbClr val="000000"/>
              </a:solidFill>
              <a:cs typeface="Times New Roman" panose="02020603050405020304" pitchFamily="18" charset="0"/>
            </a:endParaRPr>
          </a:p>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private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advantages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disadvantages.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就我而言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私家车利大于弊。</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858845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6248"/>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是什么激励我们去发明创造呢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4.eps" descr="id:2147486447;FounderCES"/>
          <p:cNvPicPr/>
          <p:nvPr/>
        </p:nvPicPr>
        <p:blipFill>
          <a:blip r:embed="rId2"/>
          <a:stretch>
            <a:fillRect/>
          </a:stretch>
        </p:blipFill>
        <p:spPr>
          <a:xfrm>
            <a:off x="360854" y="876581"/>
            <a:ext cx="1998409" cy="385407"/>
          </a:xfrm>
          <a:prstGeom prst="rect">
            <a:avLst/>
          </a:prstGeom>
        </p:spPr>
      </p:pic>
      <p:sp>
        <p:nvSpPr>
          <p:cNvPr id="5" name="内容占位符 1"/>
          <p:cNvSpPr txBox="1">
            <a:spLocks/>
          </p:cNvSpPr>
          <p:nvPr/>
        </p:nvSpPr>
        <p:spPr bwMode="auto">
          <a:xfrm>
            <a:off x="360854" y="213285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inspires us to invent things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的强调句型的特殊疑问句。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3"/>
          <a:stretch>
            <a:fillRect/>
          </a:stretch>
        </p:blipFill>
        <p:spPr>
          <a:xfrm>
            <a:off x="394015" y="2324895"/>
            <a:ext cx="912981" cy="298464"/>
          </a:xfrm>
          <a:prstGeom prst="rect">
            <a:avLst/>
          </a:prstGeom>
        </p:spPr>
      </p:pic>
      <p:sp>
        <p:nvSpPr>
          <p:cNvPr id="7" name="内容占位符 12"/>
          <p:cNvSpPr txBox="1">
            <a:spLocks/>
          </p:cNvSpPr>
          <p:nvPr/>
        </p:nvSpPr>
        <p:spPr bwMode="auto">
          <a:xfrm>
            <a:off x="360854" y="3014496"/>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陈述句的强调句型：</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is/was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通常是主语</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宾语或状语</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强调主语且主语指人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一般疑问句的强调句型：</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4"/>
          <a:stretch>
            <a:fillRect/>
          </a:stretch>
        </p:blipFill>
        <p:spPr>
          <a:xfrm>
            <a:off x="694606" y="2852936"/>
            <a:ext cx="1821926" cy="323119"/>
          </a:xfrm>
          <a:prstGeom prst="rect">
            <a:avLst/>
          </a:prstGeom>
        </p:spPr>
      </p:pic>
    </p:spTree>
    <p:extLst>
      <p:ext uri="{BB962C8B-B14F-4D97-AF65-F5344CB8AC3E}">
        <p14:creationId xmlns:p14="http://schemas.microsoft.com/office/powerpoint/2010/main" val="17044306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788889"/>
            <a:ext cx="11485848" cy="2792239"/>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特殊疑问句的强调句型：被强调部分（</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通常是疑问代词或疑问副词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yesterday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他是在昨天遇到了李平。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yesterday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他是在昨天遇到的李平吗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他是在什么时候遇到李平的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5712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40124"/>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darkening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一道微弱的蓝光穿过它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变暗至紫色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很快她就看到了她儿子的影像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他住在地球的另一边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儿子也看到了她。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231082"/>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0854" y="249463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shoot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射击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光线等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放射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拍摄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射击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使朝某方向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冲</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奔</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飞驰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2305952"/>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remains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important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主语从句</m:t>
                        </m:r>
                      </m:lim>
                    </m:limLow>
                  </m:oMath>
                </a14:m>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have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incredible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desire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think</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create</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表语从句</m:t>
                        </m:r>
                      </m:lim>
                    </m:limLow>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invention.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但至关重要的是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我们拥有思考与创造的极度渴望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而这才是发明的真谛。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2305952"/>
              </a:xfrm>
              <a:blipFill>
                <a:blip r:embed="rId2"/>
                <a:stretch>
                  <a:fillRect l="-796" r="-849" b="-105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137065"/>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本句中包含一个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引导的主语从句和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引导的表语从句。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dedication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最让我印象深刻的是你对工作的投入。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我想说的是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努力工作会有回报。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他迟到的原因是错过了火车。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3310998"/>
            <a:ext cx="912981" cy="298464"/>
          </a:xfrm>
          <a:prstGeom prst="rect">
            <a:avLst/>
          </a:prstGeom>
        </p:spPr>
      </p:pic>
    </p:spTree>
    <p:extLst>
      <p:ext uri="{BB962C8B-B14F-4D97-AF65-F5344CB8AC3E}">
        <p14:creationId xmlns:p14="http://schemas.microsoft.com/office/powerpoint/2010/main" val="1940594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无法</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超出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超过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recognition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在接下来的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我们的生活可能会因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打印而发生巨大改变。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hills.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那条路经过村子后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又往上延伸到群山中。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我知道我未来三周要干什么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但再往后我还没有想过。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我们的成功远远超出了我们的估计范围。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bicycle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repair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repair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自行车已损坏得无法修理。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71724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1"/>
            <a:ext cx="11485848" cy="563231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power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超出某人的能力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praise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夸不胜夸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example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没有先例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compare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无与伦比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midnight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过了半夜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belief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难以置信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wildest dreams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大大出乎某人的预料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description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无法形容，难以形容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expression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无法表达，形容不出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doubt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毋庸置疑，确实</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11151101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control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无法控制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reach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够不着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为某人所不能理解；能力所不及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oneself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精神错乱；忘形；失态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我无法理解为什么他总是犯同样的错误。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听到消息时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她高兴得忘乎所以。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44603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起源</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起因</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出身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英国生物学家查尔斯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以其著作《物种起源》而闻名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他在该书中解释了自然选择导致的物种变化。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1999" y="4149080"/>
            <a:ext cx="11484703"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question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universe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hotly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debated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scientists.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关于宇宙起源的问题</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科学家仍在激烈地辩论。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forced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country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他们被迫返回原籍国。</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398127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32755"/>
          </a:xfrm>
          <a:solidFill>
            <a:srgbClr val="E6E1EF"/>
          </a:solidFill>
        </p:spPr>
        <p:txBody>
          <a:bodyPr/>
          <a:lstStyle/>
          <a:p>
            <a:pPr hangingPunct="0">
              <a:lnSpc>
                <a:spcPct val="130000"/>
              </a:lnSpc>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起初的，原创的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591960"/>
            <a:ext cx="11485848" cy="3933384"/>
          </a:xfrm>
          <a:prstGeom prst="rect">
            <a:avLst/>
          </a:prstGeom>
        </p:spPr>
        <p:txBody>
          <a:bodyPr wrap="square">
            <a:spAutoFit/>
          </a:bodyPr>
          <a:lstStyle/>
          <a:p>
            <a:pPr lvl="0" algn="just" eaLnBrk="1">
              <a:lnSpc>
                <a:spcPct val="13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theories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practice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serve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practice.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所有的理论都来源于实践</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反过来服务于实践。</a:t>
            </a:r>
            <a:endParaRPr lang="zh-CN" altLang="zh-CN" sz="1050" b="0" dirty="0">
              <a:solidFill>
                <a:srgbClr val="000000"/>
              </a:solidFill>
              <a:cs typeface="Times New Roman" panose="02020603050405020304" pitchFamily="18" charset="0"/>
            </a:endParaRPr>
          </a:p>
          <a:p>
            <a:pPr lvl="0" algn="just" eaLnBrk="1">
              <a:lnSpc>
                <a:spcPct val="13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point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paintings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我应当指出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这些画中没有一幅是真迹。</a:t>
            </a:r>
            <a:endParaRPr lang="zh-CN" altLang="zh-CN" sz="1050" b="0" dirty="0">
              <a:solidFill>
                <a:srgbClr val="000000"/>
              </a:solidFill>
              <a:cs typeface="Times New Roman" panose="02020603050405020304" pitchFamily="18" charset="0"/>
            </a:endParaRPr>
          </a:p>
          <a:p>
            <a:pPr lvl="0" algn="just" eaLnBrk="1">
              <a:lnSpc>
                <a:spcPct val="13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price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_GB231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3</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000</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open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offers.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原价为</a:t>
            </a:r>
            <a:r>
              <a:rPr lang="en-US" altLang="zh-CN" sz="2400" b="0" dirty="0">
                <a:solidFill>
                  <a:srgbClr val="000000"/>
                </a:solidFill>
                <a:cs typeface="Times New Roman" panose="02020603050405020304" pitchFamily="18" charset="0"/>
              </a:rPr>
              <a:t>3000</a:t>
            </a:r>
            <a:r>
              <a:rPr lang="zh-CN" altLang="zh-CN" sz="2400" b="0" dirty="0">
                <a:solidFill>
                  <a:srgbClr val="000000"/>
                </a:solidFill>
                <a:ea typeface="楷体" panose="02010609060101010101" pitchFamily="49" charset="-122"/>
                <a:cs typeface="Times New Roman" panose="02020603050405020304" pitchFamily="18" charset="0"/>
              </a:rPr>
              <a:t>英镑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但价钱还可以商量。</a:t>
            </a:r>
            <a:endParaRPr lang="zh-CN" altLang="zh-CN" sz="1050" b="0" dirty="0">
              <a:solidFill>
                <a:srgbClr val="000000"/>
              </a:solidFill>
              <a:cs typeface="Times New Roman" panose="02020603050405020304" pitchFamily="18" charset="0"/>
            </a:endParaRPr>
          </a:p>
          <a:p>
            <a:pPr lvl="0" algn="just" eaLnBrk="1">
              <a:lnSpc>
                <a:spcPct val="13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castle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surrounded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triple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remains.</a:t>
            </a:r>
            <a:r>
              <a:rPr lang="zh-CN" altLang="zh-CN" sz="2400" b="0" dirty="0">
                <a:solidFill>
                  <a:srgbClr val="000000"/>
                </a:solidFill>
                <a:ea typeface="楷体" panose="02010609060101010101" pitchFamily="49" charset="-122"/>
                <a:cs typeface="Times New Roman" panose="02020603050405020304" pitchFamily="18" charset="0"/>
              </a:rPr>
              <a:t>这座城堡最初由三道墙环绕而成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现在仅存一道。</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39715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药剂</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疗法</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措施</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对策</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治愈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Alzheimer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阿尔茨海默病还没有治愈方法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但科学家们正在研究提高阿尔茨海默病患者生活质量的方法。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57301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MDT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effective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treatment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leprosy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sufferers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worldwide.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联合化疗是一种有望治愈全世界所有麻风病患者的有效治疗方法。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disease,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although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drugs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slow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development.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尽管药物可以减缓病情的发展</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但是这种病仍然是不治之症。</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017963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00980"/>
          </a:xfrm>
        </p:spPr>
        <p:txBody>
          <a:bodyPr/>
          <a:lstStyle/>
          <a:p>
            <a:pPr indent="89693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治好某人的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cure for...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的疗法；解决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的措施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01947"/>
            <a:ext cx="879819" cy="298464"/>
          </a:xfrm>
          <a:prstGeom prst="rect">
            <a:avLst/>
          </a:prstGeom>
        </p:spPr>
      </p:pic>
      <p:sp>
        <p:nvSpPr>
          <p:cNvPr id="5" name="内容占位符 1"/>
          <p:cNvSpPr txBox="1">
            <a:spLocks/>
          </p:cNvSpPr>
          <p:nvPr/>
        </p:nvSpPr>
        <p:spPr bwMode="auto">
          <a:xfrm>
            <a:off x="360854" y="1758555"/>
            <a:ext cx="11485848" cy="436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611313" eaLnBrk="1" hangingPunct="0">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主要指治愈疾病。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twice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医生说如果我一天服用两次这种药</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应该能治愈我的感冒。</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指接受并诊治病人。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treated</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drugs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strict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这种病通常用药物和严格控制的饮食进行治疗。</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侧重指治愈伤口、伤痛，如灼伤等。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wounds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伤口过了很长时间才愈合。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易混辨析.eps" descr="id:2147486391;FounderCES"/>
          <p:cNvPicPr/>
          <p:nvPr/>
        </p:nvPicPr>
        <p:blipFill>
          <a:blip r:embed="rId3"/>
          <a:stretch>
            <a:fillRect/>
          </a:stretch>
        </p:blipFill>
        <p:spPr>
          <a:xfrm>
            <a:off x="360854" y="1891465"/>
            <a:ext cx="1653229" cy="385407"/>
          </a:xfrm>
          <a:prstGeom prst="rect">
            <a:avLst/>
          </a:prstGeom>
        </p:spPr>
      </p:pic>
    </p:spTree>
    <p:extLst>
      <p:ext uri="{BB962C8B-B14F-4D97-AF65-F5344CB8AC3E}">
        <p14:creationId xmlns:p14="http://schemas.microsoft.com/office/powerpoint/2010/main" val="3782535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因为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英国生物学家查尔斯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以其著作《物种起源》而闻名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他在该书中解释了自然选择导致的物种变化。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Tree>
    <p:extLst>
      <p:ext uri="{BB962C8B-B14F-4D97-AF65-F5344CB8AC3E}">
        <p14:creationId xmlns:p14="http://schemas.microsoft.com/office/powerpoint/2010/main" val="1400023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attacked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警察接到命令可以枪击任何攻击他们的人。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他们差不多快到船边时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这时一个人影从他们旁边飞奔而过。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由于导演指导有方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影片拍得非常成功。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075117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entrepreneur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excellent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这位企业家的成功很大程度上是因为他卓越的判断力。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unaware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这些工人由于看不懂英语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不知道自己在签什么。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83198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1439863"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to/because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of/owing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为较正式用语，常用于官方通告和公开声明中，可直接作表语。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常后接人或事物，强调其为某事物发生的原因，在英语口语中更为常用。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其后多接事物，常可与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due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因为下雨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他只好取消这次旅行。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由于天气恶劣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下一航班将被取消。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165;FounderCES"/>
          <p:cNvPicPr/>
          <p:nvPr/>
        </p:nvPicPr>
        <p:blipFill>
          <a:blip r:embed="rId2"/>
          <a:stretch>
            <a:fillRect/>
          </a:stretch>
        </p:blipFill>
        <p:spPr>
          <a:xfrm>
            <a:off x="360854" y="896235"/>
            <a:ext cx="1484615" cy="346099"/>
          </a:xfrm>
          <a:prstGeom prst="rect">
            <a:avLst/>
          </a:prstGeom>
        </p:spPr>
      </p:pic>
    </p:spTree>
    <p:extLst>
      <p:ext uri="{BB962C8B-B14F-4D97-AF65-F5344CB8AC3E}">
        <p14:creationId xmlns:p14="http://schemas.microsoft.com/office/powerpoint/2010/main" val="8537659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3339376"/>
              </a:xfrm>
              <a:solidFill>
                <a:srgbClr val="FCE2D0"/>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not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just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humans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who</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benefiting</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强调句</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Brazil,</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given</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3D-printed</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shell</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turtle</a:t>
                </a:r>
                <a:r>
                  <a:rPr lang="en-US" altLang="zh-CN" dirty="0">
                    <a:solidFill>
                      <a:srgbClr val="000000"/>
                    </a:solidFill>
                    <a:latin typeface="Times New Roman" panose="02020603050405020304" pitchFamily="18" charset="0"/>
                    <a:ea typeface="方正宋一"/>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injured</m:t>
                            </m:r>
                            <m:r>
                              <a:rPr lang="en-US" altLang="zh-CN">
                                <a:solidFill>
                                  <a:srgbClr val="F08100"/>
                                </a:solidFill>
                                <a:latin typeface="Cambria Math" panose="02040503050406030204" pitchFamily="18" charset="0"/>
                                <a:ea typeface="方正宋一"/>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m:t>
                            </m:r>
                            <m:r>
                              <a:rPr lang="en-US" altLang="zh-CN">
                                <a:solidFill>
                                  <a:srgbClr val="F08100"/>
                                </a:solidFill>
                                <a:latin typeface="Cambria Math" panose="02040503050406030204" pitchFamily="18" charset="0"/>
                                <a:ea typeface="方正宋一"/>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F08100"/>
                                </a:solidFill>
                                <a:latin typeface="Cambria Math" panose="02040503050406030204" pitchFamily="18" charset="0"/>
                                <a:ea typeface="方正宋一"/>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forest</m:t>
                            </m:r>
                            <m:r>
                              <a:rPr lang="en-US" altLang="zh-CN">
                                <a:solidFill>
                                  <a:srgbClr val="F08100"/>
                                </a:solidFill>
                                <a:latin typeface="Cambria Math" panose="02040503050406030204" pitchFamily="18" charset="0"/>
                                <a:ea typeface="方正宋一"/>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fire</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后置定语</m:t>
                        </m:r>
                      </m:lim>
                    </m:limLow>
                  </m:oMath>
                </a14:m>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不仅仅是人类从中受益</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在巴西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人们给一只在森林火灾中受伤的乌龟提供了一个新的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打印外壳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3339376"/>
              </a:xfrm>
              <a:blipFill>
                <a:blip r:embed="rId2"/>
                <a:stretch>
                  <a:fillRect l="-796" r="-849" b="-3285"/>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7" name="内容占位符 1"/>
          <p:cNvSpPr txBox="1">
            <a:spLocks/>
          </p:cNvSpPr>
          <p:nvPr/>
        </p:nvSpPr>
        <p:spPr bwMode="auto">
          <a:xfrm>
            <a:off x="360854" y="48691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本句为强调句，</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“injured in a forest fire”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为过去分词短语作后置定语，修饰</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turtle”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3.eps" descr="id:2147486454;FounderCES"/>
          <p:cNvPicPr/>
          <p:nvPr/>
        </p:nvPicPr>
        <p:blipFill>
          <a:blip r:embed="rId4"/>
          <a:stretch>
            <a:fillRect/>
          </a:stretch>
        </p:blipFill>
        <p:spPr>
          <a:xfrm>
            <a:off x="394015" y="5061199"/>
            <a:ext cx="912981" cy="298464"/>
          </a:xfrm>
          <a:prstGeom prst="rect">
            <a:avLst/>
          </a:prstGeom>
        </p:spPr>
      </p:pic>
    </p:spTree>
    <p:extLst>
      <p:ext uri="{BB962C8B-B14F-4D97-AF65-F5344CB8AC3E}">
        <p14:creationId xmlns:p14="http://schemas.microsoft.com/office/powerpoint/2010/main" val="37360687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声明</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宣告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73946"/>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Benjamin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Franklin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Constitution.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本杰明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富兰克林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是美国的开国元勋之一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帮助起草了《独立宣言》和美国宪法。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64904"/>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
        <p:nvSpPr>
          <p:cNvPr id="5" name="矩形 4"/>
          <p:cNvSpPr/>
          <p:nvPr/>
        </p:nvSpPr>
        <p:spPr>
          <a:xfrm>
            <a:off x="360854" y="465313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ringing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declarations,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limited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action.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迄今为止</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我们已有响亮的声明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但只采取了有限的行动。</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98742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issue/sign a declaration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签署公告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declaration of war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will ask you to sign a declaration allowing your doctor to disclose your medical details.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他们将要求你签署一份允许医生透露你的医疗细节的声明。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这些事件导致了宣战。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2"/>
          <p:cNvSpPr txBox="1">
            <a:spLocks/>
          </p:cNvSpPr>
          <p:nvPr/>
        </p:nvSpPr>
        <p:spPr bwMode="auto">
          <a:xfrm>
            <a:off x="360854" y="3760980"/>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声明；宣布；申报（</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收益</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）；申报（</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应纳税物品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）；宣告；宣称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3599420"/>
            <a:ext cx="1821926" cy="323119"/>
          </a:xfrm>
          <a:prstGeom prst="rect">
            <a:avLst/>
          </a:prstGeom>
        </p:spPr>
      </p:pic>
      <p:sp>
        <p:nvSpPr>
          <p:cNvPr id="10" name="矩形 9"/>
          <p:cNvSpPr/>
          <p:nvPr/>
        </p:nvSpPr>
        <p:spPr>
          <a:xfrm>
            <a:off x="394016" y="4506147"/>
            <a:ext cx="11452686" cy="1200329"/>
          </a:xfrm>
          <a:prstGeom prst="rect">
            <a:avLst/>
          </a:prstGeom>
        </p:spPr>
        <p:txBody>
          <a:bodyPr wrap="square">
            <a:spAutoFit/>
          </a:bodyPr>
          <a:lstStyle/>
          <a:p>
            <a:pPr lvl="0"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government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declared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emergency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following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earthquake.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地震发生后政府已宣布进入紧急状态。</a:t>
            </a:r>
            <a:endParaRPr lang="zh-CN" altLang="zh-CN" sz="24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673792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70318"/>
          </a:xfrm>
        </p:spPr>
        <p:txBody>
          <a:bodyPr/>
          <a:lstStyle/>
          <a:p>
            <a:pPr indent="1611313"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announcement&amp;declaration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，指广而告之，平常情况下的通告。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宣言</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，通常指很正式的公告（</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比如有关国家外交的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marriages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有些报纸刊登出生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结婚和死亡通告。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adopted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在这次活动期间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所有会员国预计将通过一项行动宣言。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19028583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attach</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系</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绑</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绳子上系着一把金属钥匙。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920" y="2492896"/>
            <a:ext cx="11485782"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attach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stamp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envelop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mail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zh-CN" altLang="zh-CN" sz="2400" b="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你把信封贴上邮票然后寄出去吗</a:t>
            </a:r>
            <a:r>
              <a:rPr lang="zh-CN" altLang="zh-CN" sz="2400" b="0" spc="-100" dirty="0">
                <a:solidFill>
                  <a:srgbClr val="000000"/>
                </a:solidFill>
                <a:cs typeface="Times New Roman" panose="02020603050405020304" pitchFamily="18" charset="0"/>
              </a:rPr>
              <a:t>？</a:t>
            </a:r>
            <a:endParaRPr lang="zh-CN" altLang="zh-CN" sz="1050" b="0" spc="-10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312916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A to B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上；把</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attached to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喜欢，依恋；附属于</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importance/significance/value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重视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认为重要</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认为有价值</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to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使依附；贴上；附上</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file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附件</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321204"/>
            <a:ext cx="879819" cy="298464"/>
          </a:xfrm>
          <a:prstGeom prst="rect">
            <a:avLst/>
          </a:prstGeom>
        </p:spPr>
      </p:pic>
    </p:spTree>
    <p:extLst>
      <p:ext uri="{BB962C8B-B14F-4D97-AF65-F5344CB8AC3E}">
        <p14:creationId xmlns:p14="http://schemas.microsoft.com/office/powerpoint/2010/main" val="362323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gratitude.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她在礼物上附了一张纸条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表示感谢。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我们渐渐喜欢上了这个村庄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不想离开了。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satisfaction.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这家公司非常重视客户满意度。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2"/>
          <p:cNvSpPr txBox="1">
            <a:spLocks/>
          </p:cNvSpPr>
          <p:nvPr/>
        </p:nvSpPr>
        <p:spPr bwMode="auto">
          <a:xfrm>
            <a:off x="360854" y="4323469"/>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附加的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2"/>
          <a:stretch>
            <a:fillRect/>
          </a:stretch>
        </p:blipFill>
        <p:spPr>
          <a:xfrm>
            <a:off x="694606" y="4161909"/>
            <a:ext cx="1821926" cy="323119"/>
          </a:xfrm>
          <a:prstGeom prst="rect">
            <a:avLst/>
          </a:prstGeom>
        </p:spPr>
      </p:pic>
      <p:sp>
        <p:nvSpPr>
          <p:cNvPr id="6" name="矩形 5"/>
          <p:cNvSpPr/>
          <p:nvPr/>
        </p:nvSpPr>
        <p:spPr>
          <a:xfrm>
            <a:off x="360854" y="503505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For further information, please contact us on the attached form. </a:t>
            </a:r>
            <a:r>
              <a:rPr lang="zh-CN" altLang="zh-CN" sz="2400" b="0" dirty="0">
                <a:solidFill>
                  <a:srgbClr val="000000"/>
                </a:solidFill>
                <a:cs typeface="Times New Roman" panose="02020603050405020304" pitchFamily="18" charset="0"/>
              </a:rPr>
              <a:t>欲知详情，请使用所附表格联系我们。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38938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记述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描述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账户</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账号</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记述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描述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认为是</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视为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conducted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一道闪电击中了风筝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电通过绳子传到了钥匙上。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9" name="矩形 8"/>
          <p:cNvSpPr/>
          <p:nvPr/>
        </p:nvSpPr>
        <p:spPr>
          <a:xfrm>
            <a:off x="361999" y="3037016"/>
            <a:ext cx="11484703"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Copper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electricity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well.</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铜的导电性能好。</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guide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conducted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us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around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ruins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ancient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city.</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导游引导我们游览了古城遗迹。</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himself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expected.</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他表现得比预料的要好得多。</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trouble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understanding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judge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别人通过他的行为举止对他进行评判</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这一点他很难理解。</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349011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conduct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inquiry/a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进行实验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询问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decided to conduct an experiment. What would happen if I drank the recommended amount every day for a month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我决定进行一项实验。如果一个月内我每天按建议的量喝水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会发生什么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6377;FounderCES"/>
          <p:cNvPicPr/>
          <p:nvPr/>
        </p:nvPicPr>
        <p:blipFill>
          <a:blip r:embed="rId2"/>
          <a:stretch>
            <a:fillRect/>
          </a:stretch>
        </p:blipFill>
        <p:spPr>
          <a:xfrm>
            <a:off x="384664" y="2228788"/>
            <a:ext cx="879819" cy="298464"/>
          </a:xfrm>
          <a:prstGeom prst="rect">
            <a:avLst/>
          </a:prstGeom>
        </p:spPr>
      </p:pic>
    </p:spTree>
    <p:extLst>
      <p:ext uri="{BB962C8B-B14F-4D97-AF65-F5344CB8AC3E}">
        <p14:creationId xmlns:p14="http://schemas.microsoft.com/office/powerpoint/2010/main" val="261354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970256"/>
            <a:ext cx="11485848" cy="1130246"/>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他试图开枪打那只鸟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但是没打中。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162295"/>
            <a:ext cx="879819" cy="298464"/>
          </a:xfrm>
          <a:prstGeom prst="rect">
            <a:avLst/>
          </a:prstGeom>
        </p:spPr>
      </p:pic>
      <p:sp>
        <p:nvSpPr>
          <p:cNvPr id="5" name="内容占位符 12"/>
          <p:cNvSpPr txBox="1">
            <a:spLocks/>
          </p:cNvSpPr>
          <p:nvPr/>
        </p:nvSpPr>
        <p:spPr bwMode="auto">
          <a:xfrm>
            <a:off x="360854" y="3378874"/>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射击；开枪（</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或炮</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电影中的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）镜头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distance.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我们听见远处有几声枪响。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3217314"/>
            <a:ext cx="1821926" cy="323119"/>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记述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描述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账户</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账号</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记述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描述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认为是</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视为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不止一种说法表明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虽然牛顿肯定受到了一个掉落的苹果的启发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但没有证据表明苹果击中了他的头部</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9" name="矩形 8"/>
          <p:cNvSpPr/>
          <p:nvPr/>
        </p:nvSpPr>
        <p:spPr>
          <a:xfrm>
            <a:off x="361999" y="3573016"/>
            <a:ext cx="11484703"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detailed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account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happened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night.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他详细描述了那个夜晚所发生的事。</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banks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open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account.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一些银行把开户弄得很麻烦。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787899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open/close an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结清账户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 for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做出解释；导致；（</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into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考虑；顾及；重视；体谅（</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由于；因为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类似含义的短语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consequence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account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决不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类似含义的短语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circumstances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肢体语言占第一印象的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而口头语言只占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6377;FounderCES"/>
          <p:cNvPicPr/>
          <p:nvPr/>
        </p:nvPicPr>
        <p:blipFill>
          <a:blip r:embed="rId2"/>
          <a:stretch>
            <a:fillRect/>
          </a:stretch>
        </p:blipFill>
        <p:spPr>
          <a:xfrm>
            <a:off x="384664" y="920053"/>
            <a:ext cx="879819" cy="298464"/>
          </a:xfrm>
          <a:prstGeom prst="rect">
            <a:avLst/>
          </a:prstGeom>
        </p:spPr>
      </p:pic>
    </p:spTree>
    <p:extLst>
      <p:ext uri="{BB962C8B-B14F-4D97-AF65-F5344CB8AC3E}">
        <p14:creationId xmlns:p14="http://schemas.microsoft.com/office/powerpoint/2010/main" val="37485419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behaviour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他无法解释他昨晚的奇怪行为。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由于天气不好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他没有出发。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mobile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教授警告学生们无论如何都不要在他的课堂上使用手机。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3049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除了</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此外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加之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author,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publisher,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diplomat,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除了是一位成功的政治家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他还是美国著名的作家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印刷商和出版商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成功的外交官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具有创造性的科学家和发明家。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具有多重意义，既可表示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除了信件外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她还寄了一份礼物。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除了书架上的书之外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房间里没有其他东西。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fridge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tomatoes.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除了三个西红柿</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他的冰箱里什么也没有。</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financial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当时是困难时期。别的一切都不说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我们财政上也有问题。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42998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a:spLocks noGrp="1"/>
              </p:cNvSpPr>
              <p:nvPr>
                <p:ph idx="1"/>
              </p:nvPr>
            </p:nvSpPr>
            <p:spPr>
              <a:xfrm>
                <a:off x="360854" y="1414517"/>
                <a:ext cx="11485848" cy="1782539"/>
              </a:xfrm>
              <a:solidFill>
                <a:srgbClr val="FCE2D0"/>
              </a:solidFill>
            </p:spPr>
            <p:txBody>
              <a:bodyPr/>
              <a:lstStyle/>
              <a:p>
                <a:pPr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neither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story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nor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details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experiment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并列主语</m:t>
                        </m:r>
                      </m:lim>
                    </m:limLow>
                  </m:oMath>
                </a14:m>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dirty="0">
                                <a:solidFill>
                                  <a:schemeClr val="tx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are</m:t>
                            </m:r>
                          </m:e>
                        </m:bar>
                      </m:e>
                      <m:lim>
                        <m:r>
                          <a:rPr lang="zh-CN" altLang="en-US" i="1">
                            <a:solidFill>
                              <a:schemeClr val="tx1"/>
                            </a:solidFill>
                            <a:latin typeface="Cambria Math" panose="02040503050406030204" pitchFamily="18" charset="0"/>
                            <a:ea typeface="楷体" panose="02010609060101010101" pitchFamily="49" charset="-122"/>
                            <a:cs typeface="Times New Roman" panose="02020603050405020304" pitchFamily="18" charset="0"/>
                          </a:rPr>
                          <m:t>系动词</m:t>
                        </m:r>
                      </m:lim>
                    </m:limLow>
                    <m:r>
                      <a:rPr lang="zh-CN" altLang="zh-CN" i="1">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entirely</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true</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表语</m:t>
                        </m:r>
                      </m:lim>
                    </m:limLow>
                  </m:oMath>
                </a14:m>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系动词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不管是故事本身还是实验细节都并非完全属实。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782539"/>
              </a:xfrm>
              <a:blipFill>
                <a:blip r:embed="rId2"/>
                <a:stretch>
                  <a:fillRect l="-796" r="-849" b="-2055"/>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21297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nor...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，用于连接两个并列的成分，如名词、代词、形容词、副词或动词等。在句子中，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nor...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起连词作用，连接的两个部分都被否定。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我既没时间又没钱。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我既不抽烟也不喝酒。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94015" y="3405015"/>
            <a:ext cx="912981" cy="298464"/>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他对所发生的事不闻不问。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这既不怪我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也不怪你。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 nor ...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连接主语时，谓语动词应遵循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就近原则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后面的名词或代词保持一致。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同学们和老师对此都一无所知。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父亲和孩子都不对这次事故负责。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15674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630357"/>
                <a:ext cx="11485848" cy="2626232"/>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14:m>
                  <m:oMath xmlns:m="http://schemas.openxmlformats.org/officeDocument/2006/math">
                    <m:limLow>
                      <m:limLow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Franklin</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had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actually</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touched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key</m:t>
                            </m:r>
                            <m: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would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certainly</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宾语从句</m:t>
                        </m:r>
                      </m:lim>
                    </m:limLow>
                  </m:oMath>
                </a14:m>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have</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died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from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electric</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shock</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但科学家们一致认为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如果富兰克林真的碰到了钥匙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他必定会被电死。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630357"/>
                <a:ext cx="11485848" cy="2626232"/>
              </a:xfrm>
              <a:blipFill>
                <a:blip r:embed="rId2"/>
                <a:stretch>
                  <a:fillRect l="-796" r="-53" b="-928"/>
                </a:stretch>
              </a:blipFill>
            </p:spPr>
            <p:txBody>
              <a:bodyPr/>
              <a:lstStyle/>
              <a:p>
                <a:r>
                  <a:rPr lang="zh-CN" altLang="en-US">
                    <a:noFill/>
                  </a:rPr>
                  <a:t> </a:t>
                </a:r>
              </a:p>
            </p:txBody>
          </p:sp>
        </mc:Fallback>
      </mc:AlternateContent>
      <p:sp>
        <p:nvSpPr>
          <p:cNvPr id="7" name="内容占位符 1"/>
          <p:cNvSpPr txBox="1">
            <a:spLocks/>
          </p:cNvSpPr>
          <p:nvPr/>
        </p:nvSpPr>
        <p:spPr bwMode="auto">
          <a:xfrm>
            <a:off x="360854" y="4364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引导宾语从句，其中包含了一个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引导的虚拟语气条件状语从句。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3.eps" descr="id:2147486454;FounderCES"/>
          <p:cNvPicPr/>
          <p:nvPr/>
        </p:nvPicPr>
        <p:blipFill>
          <a:blip r:embed="rId3"/>
          <a:stretch>
            <a:fillRect/>
          </a:stretch>
        </p:blipFill>
        <p:spPr>
          <a:xfrm>
            <a:off x="394015" y="4556959"/>
            <a:ext cx="912981" cy="298464"/>
          </a:xfrm>
          <a:prstGeom prst="rect">
            <a:avLst/>
          </a:prstGeom>
        </p:spPr>
      </p:pic>
    </p:spTree>
    <p:extLst>
      <p:ext uri="{BB962C8B-B14F-4D97-AF65-F5344CB8AC3E}">
        <p14:creationId xmlns:p14="http://schemas.microsoft.com/office/powerpoint/2010/main" val="1305301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538208"/>
                <a:ext cx="11485848" cy="2166042"/>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head</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同位语从句</m:t>
                        </m:r>
                      </m:lim>
                    </m:limLow>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不止一种说法</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虽然牛顿肯定受到了一个掉落的苹果的启发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但没有证据表明它击中了他的头部。</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538208"/>
                <a:ext cx="11485848" cy="2166042"/>
              </a:xfrm>
              <a:blipFill>
                <a:blip r:embed="rId2"/>
                <a:stretch>
                  <a:fillRect l="-796" r="-849" b="-4494"/>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引导的宾语从句，其中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引导同位语从句，解释说明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3984855"/>
            <a:ext cx="912981" cy="298464"/>
          </a:xfrm>
          <a:prstGeom prst="rect">
            <a:avLst/>
          </a:prstGeom>
        </p:spPr>
      </p:pic>
    </p:spTree>
    <p:extLst>
      <p:ext uri="{BB962C8B-B14F-4D97-AF65-F5344CB8AC3E}">
        <p14:creationId xmlns:p14="http://schemas.microsoft.com/office/powerpoint/2010/main" val="12417650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现在完成时的被动语态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现在完成时表示过去发生或已经完成的某一动作对现在造成的影响或结果。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现在完成时的被动语态的基本结构：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have/has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）的过去分词（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当主语为第三人称单数的时候用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其他情况用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3286079" cy="462533"/>
          </a:xfrm>
          <a:prstGeom prst="rect">
            <a:avLst/>
          </a:prstGeom>
        </p:spPr>
      </p:pic>
      <p:sp>
        <p:nvSpPr>
          <p:cNvPr id="7" name="矩形 6"/>
          <p:cNvSpPr/>
          <p:nvPr/>
        </p:nvSpPr>
        <p:spPr>
          <a:xfrm>
            <a:off x="467834" y="1955148"/>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定义及基本结构</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flexible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易弯曲的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柔韧的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灵活的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有弹性的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virtual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虚拟现实和可穿戴技术以及柔性电池的进步意味着我们很快就会看到进一步的发展。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60854" y="3573016"/>
            <a:ext cx="11485848" cy="1130246"/>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flexible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imaginative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approach.</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你的方法需要更加灵活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更富有想象力。</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经常与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last/past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谓语动词为一般过去时的句子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等表示一段时间的状语连用。如：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 science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taught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all universities for many years.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所有的大学开设计算机科学已经</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useful information about these planets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collected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1971.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年以来，关于这些行星的许多有用的信息已经被收集起来。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1701904" cy="462533"/>
          </a:xfrm>
          <a:prstGeom prst="rect">
            <a:avLst/>
          </a:prstGeom>
        </p:spPr>
      </p:pic>
      <p:sp>
        <p:nvSpPr>
          <p:cNvPr id="5" name="矩形 4"/>
          <p:cNvSpPr/>
          <p:nvPr/>
        </p:nvSpPr>
        <p:spPr>
          <a:xfrm>
            <a:off x="478582" y="724303"/>
            <a:ext cx="1499128"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用法</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38362000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与现在完成时连用的副词常见的有</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already,just,yet,ever,never,before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flowers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have already been watered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Li Ming.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一些花已经被李明浇过了。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Wi-Fi password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been confirmed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？无线网密码被验证了吗？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taken care 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Grandma all these years.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这些年来，孩子一直由奶奶照看。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0352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本文主要介绍了中国清华大学研究人员的一项新研究展示了人工智能可以帮助城市规划者更快地创建城市规划设计。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科技助力城市规划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文化意识和学习能力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 living in a cool, green city alive with parks and threaded with footpaths, bike lanes and buses which transport people to shops, schools and service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matter of minutes.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fancy dream is behind the idea of the 15-minute city where all basic needs and services are within a quarter of an hour’s reach, improving public health and lowering vehicle emissions.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Artificial intelligence could help urban planners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vision faster, with a new study from researchers at Tsinghua University in China demonstrating how machine learning can generate more efficient spatial layouts than humans can.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Automation scientist Zheng Yu and his colleagues wanted to find new solutions to improve our cities which are fast becoming blocked. They developed an AI system to tackle the tough tasks of urban planning and found it can produce urban plans that outperform human designs by about 50 percent in three aspects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access to services, green spaces and traffic levels.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 small, Zheng’s team tasked their model with designing the urban area only a few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size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3×3 blocks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two days of training, the AI system searched for the ideal road designs and land use to fit with the concept of the 15-minute city and local planning policies and needs.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the AI model has some capabilities that could extend its use for planning larger urban areas, designing entire cities will be more complex. Drafting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neighbourhood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consisting of 4×4 blocks contains twice as many planning decisions as designing 3×3 blocks, the researchers said. But automating even a few steps in the planning process can save huge amounts of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AI model can compute in seconds certain tasks that take human planners between 50 to 100 minutes to work through.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39168"/>
            <a:ext cx="11485848" cy="2241960"/>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 than AI replacing people, Zheng and his colleagues think their AI system can work as an “assistant” to urban planners, who could generate concept designs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optimised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system, and reviewed, adjusted and evaluated by human experts based on community feedback.</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19891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a:spLocks noGrp="1"/>
              </p:cNvSpPr>
              <p:nvPr>
                <p:ph idx="1"/>
              </p:nvPr>
            </p:nvSpPr>
            <p:spPr>
              <a:xfrm>
                <a:off x="360854" y="1342509"/>
                <a:ext cx="11485848" cy="3092000"/>
              </a:xfrm>
              <a:solidFill>
                <a:srgbClr val="FCE2D0"/>
              </a:solidFill>
            </p:spPr>
            <p:txBody>
              <a:bodyPr/>
              <a:lstStyle/>
              <a:p>
                <a:pPr algn="dist"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15-minute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where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all</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basic</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needs</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非限制性定语从句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services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within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quarter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hour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reach</m:t>
                            </m:r>
                          </m:e>
                        </m:bar>
                      </m:e>
                      <m:lim>
                        <m:r>
                          <m:rPr>
                            <m:nor/>
                          </m:rPr>
                          <a:rPr lang="en-US" altLang="zh-CN" b="0" i="0" smtClean="0">
                            <a:solidFill>
                              <a:srgbClr val="00ADEE"/>
                            </a:solidFill>
                            <a:latin typeface="Times New Roman" panose="02020603050405020304" pitchFamily="18" charset="0"/>
                            <a:ea typeface="楷体" panose="02010609060101010101" pitchFamily="49"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improving</m:t>
                            </m:r>
                            <m:r>
                              <m:rPr>
                                <m:nor/>
                              </m:rP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public</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healthand</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lowering</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F08100"/>
                            </a:solidFill>
                            <a:latin typeface="楷体" panose="02010609060101010101" pitchFamily="49" charset="-122"/>
                            <a:ea typeface="楷体" panose="02010609060101010101" pitchFamily="49" charset="-122"/>
                            <a:cs typeface="Times New Roman" panose="02020603050405020304" pitchFamily="18" charset="0"/>
                          </a:rPr>
                          <m:t>结果状语</m:t>
                        </m:r>
                      </m:lim>
                    </m:limLow>
                  </m:oMath>
                </a14:m>
                <a:r>
                  <a:rPr lang="zh-CN" altLang="zh-CN" dirty="0">
                    <a:solidFill>
                      <a:srgbClr val="F08100"/>
                    </a:solidFill>
                    <a:ea typeface="Cambria Math" panose="02040503050406030204" pitchFamily="18" charset="0"/>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vehicle</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emissions</m:t>
                            </m:r>
                          </m:e>
                        </m:bar>
                      </m:e>
                      <m:lim>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3092000"/>
              </a:xfrm>
              <a:blipFill>
                <a:blip r:embed="rId2"/>
                <a:stretch>
                  <a:fillRect l="-796" r="-159"/>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9967"/>
          </a:xfrm>
        </p:spPr>
        <p:txBody>
          <a:bodyPr/>
          <a:lstStyle/>
          <a:p>
            <a:pPr indent="533400"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引导非限制性定语从句，句末的现在分词结构作结果状语。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分析.eps" descr="id:2147487028;FounderCES"/>
          <p:cNvPicPr/>
          <p:nvPr/>
        </p:nvPicPr>
        <p:blipFill>
          <a:blip r:embed="rId2"/>
          <a:stretch>
            <a:fillRect/>
          </a:stretch>
        </p:blipFill>
        <p:spPr>
          <a:xfrm>
            <a:off x="384123" y="942323"/>
            <a:ext cx="534375" cy="253923"/>
          </a:xfrm>
          <a:prstGeom prst="rect">
            <a:avLst/>
          </a:prstGeom>
        </p:spPr>
      </p:pic>
      <p:sp>
        <p:nvSpPr>
          <p:cNvPr id="5" name="内容占位符 1"/>
          <p:cNvSpPr txBox="1">
            <a:spLocks/>
          </p:cNvSpPr>
          <p:nvPr/>
        </p:nvSpPr>
        <p:spPr bwMode="auto">
          <a:xfrm>
            <a:off x="360854" y="134076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这个梦幻般的梦想源于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分钟城市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理念，在该理念中，所有的基本需求和服务都在一刻钟的时间范围内，改善了公众健康，降低了汽车排放。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1536972"/>
            <a:ext cx="540691" cy="253922"/>
          </a:xfrm>
          <a:prstGeom prst="rect">
            <a:avLst/>
          </a:prstGeom>
        </p:spPr>
      </p:pic>
      <p:sp>
        <p:nvSpPr>
          <p:cNvPr id="7" name="内容占位符 3"/>
          <p:cNvSpPr txBox="1">
            <a:spLocks/>
          </p:cNvSpPr>
          <p:nvPr/>
        </p:nvSpPr>
        <p:spPr bwMode="auto">
          <a:xfrm>
            <a:off x="360854" y="29189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用交通工具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）运输，运送，输送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demonstrate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证明；游行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tackle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应付；解决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concept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理念，概念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4"/>
          <a:stretch>
            <a:fillRect/>
          </a:stretch>
        </p:blipFill>
        <p:spPr>
          <a:xfrm>
            <a:off x="360854" y="2533293"/>
            <a:ext cx="1584176" cy="368883"/>
          </a:xfrm>
          <a:prstGeom prst="rect">
            <a:avLst/>
          </a:prstGeom>
        </p:spPr>
      </p:pic>
    </p:spTree>
    <p:extLst>
      <p:ext uri="{BB962C8B-B14F-4D97-AF65-F5344CB8AC3E}">
        <p14:creationId xmlns:p14="http://schemas.microsoft.com/office/powerpoint/2010/main" val="10045171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584417"/>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lower vehicle emissions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降低车辆排放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draft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起草；草拟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产生；生成；引起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调整；调节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7049;FounderCES"/>
          <p:cNvPicPr/>
          <p:nvPr/>
        </p:nvPicPr>
        <p:blipFill>
          <a:blip r:embed="rId2"/>
          <a:stretch>
            <a:fillRect/>
          </a:stretch>
        </p:blipFill>
        <p:spPr>
          <a:xfrm>
            <a:off x="360854" y="2132856"/>
            <a:ext cx="1582913" cy="392886"/>
          </a:xfrm>
          <a:prstGeom prst="rect">
            <a:avLst/>
          </a:prstGeom>
        </p:spPr>
      </p:pic>
    </p:spTree>
    <p:extLst>
      <p:ext uri="{BB962C8B-B14F-4D97-AF65-F5344CB8AC3E}">
        <p14:creationId xmlns:p14="http://schemas.microsoft.com/office/powerpoint/2010/main" val="1767269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more flexible approach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更灵活的方法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 working hours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弹性工作时间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弹性工作时间体系允许工作人员在他们想要的任何时间开始或结束工作。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5" name="内容占位符 12"/>
          <p:cNvSpPr txBox="1">
            <a:spLocks/>
          </p:cNvSpPr>
          <p:nvPr/>
        </p:nvSpPr>
        <p:spPr bwMode="auto">
          <a:xfrm>
            <a:off x="360854" y="3306866"/>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灵活地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flexibility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灵活性；弹性；柔韧性；适应性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3145306"/>
            <a:ext cx="1821926" cy="323119"/>
          </a:xfrm>
          <a:prstGeom prst="rect">
            <a:avLst/>
          </a:prstGeom>
        </p:spPr>
      </p:pic>
    </p:spTree>
    <p:extLst>
      <p:ext uri="{BB962C8B-B14F-4D97-AF65-F5344CB8AC3E}">
        <p14:creationId xmlns:p14="http://schemas.microsoft.com/office/powerpoint/2010/main" val="3827711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2536844"/>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你可以根据自己的需要灵活地处置。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必须指出的是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灵活性的增加并非鼓励他们全天候工作。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3283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有能力的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controlling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它能利用全球定位系统技术前往不同地点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腿部</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运动由计算机控制。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32434"/>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running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track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capable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absorbing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impact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runner</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跑道应该具备吸收奔跑者落地冲击的能力。</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80297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00823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leader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有能力的领导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handling challenges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有能力应对挑战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making informed decisions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有能力做出明智的决策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achieving goals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有能力实现目标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adapting to changes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有能力适应变化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providing solutions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有能力提供解决方案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producing innovative ideas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有能力产生创新的想法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delivering effective presentations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有能力进行有效的演讲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163411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829</TotalTime>
  <Words>4926</Words>
  <Application>Microsoft Office PowerPoint</Application>
  <PresentationFormat>自定义</PresentationFormat>
  <Paragraphs>264</Paragraphs>
  <Slides>59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59</vt:i4>
      </vt:variant>
    </vt:vector>
  </HeadingPairs>
  <TitlesOfParts>
    <vt:vector size="72" baseType="lpstr">
      <vt:lpstr>MS Mincho</vt:lpstr>
      <vt:lpstr>方正宋一</vt:lpstr>
      <vt:lpstr>黑体</vt:lpstr>
      <vt:lpstr>楷体</vt:lpstr>
      <vt:lpstr>楷体_GB2312</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710</cp:revision>
  <dcterms:created xsi:type="dcterms:W3CDTF">2020-11-06T05:24:00Z</dcterms:created>
  <dcterms:modified xsi:type="dcterms:W3CDTF">2025-11-09T14:19:42Z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